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71" r:id="rId3"/>
    <p:sldId id="272" r:id="rId4"/>
    <p:sldId id="270" r:id="rId5"/>
    <p:sldId id="265" r:id="rId6"/>
    <p:sldId id="258" r:id="rId7"/>
    <p:sldId id="260" r:id="rId8"/>
    <p:sldId id="261" r:id="rId9"/>
    <p:sldId id="262" r:id="rId10"/>
  </p:sldIdLst>
  <p:sldSz cx="14630400" cy="8229600"/>
  <p:notesSz cx="8229600" cy="14630400"/>
  <p:embeddedFontLst>
    <p:embeddedFont>
      <p:font typeface="Montserrat Black" panose="020F0502020204030204" pitchFamily="2" charset="-52"/>
      <p:bold r:id="rId12"/>
    </p:embeddedFont>
    <p:embeddedFont>
      <p:font typeface="Platypi Medium" panose="020B0604020202020204" charset="0"/>
      <p:regular r:id="rId13"/>
    </p:embeddedFont>
    <p:embeddedFont>
      <p:font typeface="Source Serif Pro" panose="02040603050405020204" pitchFamily="18" charset="0"/>
      <p:regular r:id="rId14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2">
          <p15:clr>
            <a:srgbClr val="A4A3A4"/>
          </p15:clr>
        </p15:guide>
        <p15:guide id="2" pos="460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3" d="100"/>
          <a:sy n="93" d="100"/>
        </p:scale>
        <p:origin x="522" y="102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565525" cy="731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660900" y="0"/>
            <a:ext cx="3567113" cy="731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A8E21F-C1D0-44B5-861C-1ABB28FCC392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762000" y="1096963"/>
            <a:ext cx="9753600" cy="5486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822325" y="6950075"/>
            <a:ext cx="6584950" cy="65833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3896975"/>
            <a:ext cx="3565525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660900" y="13896975"/>
            <a:ext cx="3567113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E6EE36-E1EA-4585-9105-1C885909D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5022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3F0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3F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3F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3F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3F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3F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3F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3F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13" Type="http://schemas.openxmlformats.org/officeDocument/2006/relationships/image" Target="../media/image22.png"/><Relationship Id="rId18" Type="http://schemas.openxmlformats.org/officeDocument/2006/relationships/image" Target="../media/image27.emf"/><Relationship Id="rId26" Type="http://schemas.openxmlformats.org/officeDocument/2006/relationships/image" Target="../media/image35.jpg"/><Relationship Id="rId3" Type="http://schemas.openxmlformats.org/officeDocument/2006/relationships/image" Target="../media/image12.emf"/><Relationship Id="rId21" Type="http://schemas.openxmlformats.org/officeDocument/2006/relationships/image" Target="../media/image30.png"/><Relationship Id="rId7" Type="http://schemas.openxmlformats.org/officeDocument/2006/relationships/image" Target="../media/image16.emf"/><Relationship Id="rId12" Type="http://schemas.openxmlformats.org/officeDocument/2006/relationships/image" Target="../media/image21.emf"/><Relationship Id="rId17" Type="http://schemas.openxmlformats.org/officeDocument/2006/relationships/image" Target="../media/image26.png"/><Relationship Id="rId25" Type="http://schemas.openxmlformats.org/officeDocument/2006/relationships/image" Target="../media/image34.jp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25.emf"/><Relationship Id="rId20" Type="http://schemas.openxmlformats.org/officeDocument/2006/relationships/image" Target="../media/image29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emf"/><Relationship Id="rId11" Type="http://schemas.openxmlformats.org/officeDocument/2006/relationships/image" Target="../media/image20.jpg"/><Relationship Id="rId24" Type="http://schemas.openxmlformats.org/officeDocument/2006/relationships/image" Target="../media/image33.emf"/><Relationship Id="rId5" Type="http://schemas.openxmlformats.org/officeDocument/2006/relationships/image" Target="../media/image14.emf"/><Relationship Id="rId15" Type="http://schemas.openxmlformats.org/officeDocument/2006/relationships/image" Target="../media/image24.emf"/><Relationship Id="rId23" Type="http://schemas.openxmlformats.org/officeDocument/2006/relationships/image" Target="../media/image32.emf"/><Relationship Id="rId28" Type="http://schemas.openxmlformats.org/officeDocument/2006/relationships/image" Target="../media/image37.jpg"/><Relationship Id="rId10" Type="http://schemas.openxmlformats.org/officeDocument/2006/relationships/image" Target="../media/image19.emf"/><Relationship Id="rId19" Type="http://schemas.openxmlformats.org/officeDocument/2006/relationships/image" Target="../media/image28.emf"/><Relationship Id="rId4" Type="http://schemas.openxmlformats.org/officeDocument/2006/relationships/image" Target="../media/image13.emf"/><Relationship Id="rId9" Type="http://schemas.openxmlformats.org/officeDocument/2006/relationships/image" Target="../media/image18.emf"/><Relationship Id="rId14" Type="http://schemas.openxmlformats.org/officeDocument/2006/relationships/image" Target="../media/image23.emf"/><Relationship Id="rId22" Type="http://schemas.openxmlformats.org/officeDocument/2006/relationships/image" Target="../media/image31.emf"/><Relationship Id="rId27" Type="http://schemas.openxmlformats.org/officeDocument/2006/relationships/image" Target="../media/image3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150" y="0"/>
            <a:ext cx="1468755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2472" y="7607300"/>
            <a:ext cx="2897927" cy="62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" r="1918" b="3833"/>
          <a:stretch/>
        </p:blipFill>
        <p:spPr>
          <a:xfrm>
            <a:off x="0" y="0"/>
            <a:ext cx="14655997" cy="8273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749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2700" y="7645400"/>
            <a:ext cx="3187700" cy="62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94473"/>
            <a:ext cx="14204510" cy="813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136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2700" y="7537450"/>
            <a:ext cx="3187700" cy="62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269"/>
          <a:stretch/>
        </p:blipFill>
        <p:spPr>
          <a:xfrm>
            <a:off x="0" y="57150"/>
            <a:ext cx="14630400" cy="82296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6102" y="2016098"/>
            <a:ext cx="4124298" cy="4124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242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2700" y="7607300"/>
            <a:ext cx="3187700" cy="62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6732" y="2000251"/>
            <a:ext cx="7031151" cy="4807358"/>
          </a:xfrm>
          <a:prstGeom prst="rect">
            <a:avLst/>
          </a:prstGeom>
        </p:spPr>
      </p:pic>
      <p:sp>
        <p:nvSpPr>
          <p:cNvPr id="13" name="Text 0"/>
          <p:cNvSpPr/>
          <p:nvPr/>
        </p:nvSpPr>
        <p:spPr>
          <a:xfrm>
            <a:off x="1785633" y="303052"/>
            <a:ext cx="5529518" cy="2002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20000"/>
              </a:lnSpc>
            </a:pPr>
            <a:r>
              <a:rPr lang="ru-RU" sz="2600" b="1" dirty="0">
                <a:solidFill>
                  <a:srgbClr val="C00000"/>
                </a:solidFill>
                <a:latin typeface="Montserrat Black" panose="00000A00000000000000" pitchFamily="2" charset="-52"/>
                <a:cs typeface="Platypi Medium" pitchFamily="34" charset="-120"/>
              </a:rPr>
              <a:t>ЛОКАЦИЯ № 1. КОЛЕСО ОБОЗРЕНИЯ.</a:t>
            </a:r>
          </a:p>
          <a:p>
            <a:pPr>
              <a:lnSpc>
                <a:spcPct val="120000"/>
              </a:lnSpc>
            </a:pPr>
            <a:r>
              <a:rPr lang="ru-RU" sz="2600" b="1" dirty="0">
                <a:latin typeface="Montserrat Black" panose="00000A00000000000000" pitchFamily="2" charset="-52"/>
                <a:cs typeface="Platypi Medium" pitchFamily="34" charset="-120"/>
              </a:rPr>
              <a:t>ДВУСТОРОННЯЯ ПЕРЕТЯЖКА НА </a:t>
            </a:r>
          </a:p>
          <a:p>
            <a:pPr>
              <a:lnSpc>
                <a:spcPct val="120000"/>
              </a:lnSpc>
            </a:pPr>
            <a:r>
              <a:rPr lang="ru-RU" sz="2600" b="1" dirty="0">
                <a:latin typeface="Montserrat Black" panose="00000A00000000000000" pitchFamily="2" charset="-52"/>
                <a:cs typeface="Platypi Medium" pitchFamily="34" charset="-120"/>
              </a:rPr>
              <a:t>ГЛАВНОМ АТТРАКЦИОНЕ ПАРКА ЧУДЕС</a:t>
            </a:r>
            <a:endParaRPr lang="en-US" sz="2600" b="1" dirty="0">
              <a:latin typeface="Montserrat Black" panose="00000A00000000000000" pitchFamily="2" charset="-52"/>
            </a:endParaRPr>
          </a:p>
        </p:txBody>
      </p:sp>
      <p:sp>
        <p:nvSpPr>
          <p:cNvPr id="14" name="Text 14"/>
          <p:cNvSpPr/>
          <p:nvPr/>
        </p:nvSpPr>
        <p:spPr>
          <a:xfrm>
            <a:off x="713987" y="2215577"/>
            <a:ext cx="5131541" cy="8081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ru-RU" dirty="0">
                <a:solidFill>
                  <a:srgbClr val="C00000"/>
                </a:solidFill>
                <a:latin typeface="Montserrat Black" panose="00000A00000000000000" pitchFamily="2" charset="-52"/>
                <a:ea typeface="Source Serif Pro" pitchFamily="34" charset="-122"/>
                <a:cs typeface="Source Serif Pro" pitchFamily="34" charset="-120"/>
              </a:rPr>
              <a:t>ТАРИФ «СТАРТ» </a:t>
            </a:r>
            <a:r>
              <a:rPr lang="ru-RU" dirty="0">
                <a:solidFill>
                  <a:srgbClr val="504C49"/>
                </a:solidFill>
                <a:latin typeface="Montserrat Black" panose="00000A00000000000000" pitchFamily="2" charset="-52"/>
                <a:ea typeface="Source Serif Pro" pitchFamily="34" charset="-122"/>
                <a:cs typeface="Source Serif Pro" pitchFamily="34" charset="-120"/>
              </a:rPr>
              <a:t>(АПРЕЛЬ/ОКТЯБРЬ):</a:t>
            </a:r>
          </a:p>
          <a:p>
            <a:pPr marL="0" indent="0">
              <a:lnSpc>
                <a:spcPts val="2850"/>
              </a:lnSpc>
              <a:buNone/>
            </a:pPr>
            <a:r>
              <a:rPr lang="ru-RU" dirty="0">
                <a:solidFill>
                  <a:srgbClr val="504C49"/>
                </a:solidFill>
                <a:latin typeface="Montserrat Black" panose="00000A00000000000000" pitchFamily="2" charset="-52"/>
                <a:ea typeface="Source Serif Pro" pitchFamily="34" charset="-122"/>
                <a:cs typeface="Source Serif Pro" pitchFamily="34" charset="-120"/>
              </a:rPr>
              <a:t>15 000 Р/МЕС.</a:t>
            </a:r>
          </a:p>
          <a:p>
            <a:pPr marL="0" indent="0">
              <a:lnSpc>
                <a:spcPts val="2850"/>
              </a:lnSpc>
              <a:buNone/>
            </a:pPr>
            <a:endParaRPr lang="en-US" dirty="0">
              <a:latin typeface="Montserrat Black" panose="00000A00000000000000" pitchFamily="2" charset="-52"/>
            </a:endParaRPr>
          </a:p>
        </p:txBody>
      </p:sp>
      <p:sp>
        <p:nvSpPr>
          <p:cNvPr id="15" name="Text 14"/>
          <p:cNvSpPr/>
          <p:nvPr/>
        </p:nvSpPr>
        <p:spPr>
          <a:xfrm>
            <a:off x="713987" y="3073034"/>
            <a:ext cx="5131541" cy="8081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ru-RU" dirty="0">
                <a:solidFill>
                  <a:srgbClr val="C00000"/>
                </a:solidFill>
                <a:latin typeface="Montserrat Black" panose="00000A00000000000000" pitchFamily="2" charset="-52"/>
                <a:ea typeface="Source Serif Pro" pitchFamily="34" charset="-122"/>
                <a:cs typeface="Source Serif Pro" pitchFamily="34" charset="-120"/>
              </a:rPr>
              <a:t>ТАРИФ «СЕЗОН» </a:t>
            </a:r>
            <a:r>
              <a:rPr lang="ru-RU" dirty="0">
                <a:solidFill>
                  <a:srgbClr val="504C49"/>
                </a:solidFill>
                <a:latin typeface="Montserrat Black" panose="00000A00000000000000" pitchFamily="2" charset="-52"/>
                <a:ea typeface="Source Serif Pro" pitchFamily="34" charset="-122"/>
                <a:cs typeface="Source Serif Pro" pitchFamily="34" charset="-120"/>
              </a:rPr>
              <a:t>(МАЙ/СЕНТЯБРЬ):</a:t>
            </a:r>
          </a:p>
          <a:p>
            <a:pPr marL="0" indent="0">
              <a:lnSpc>
                <a:spcPts val="2850"/>
              </a:lnSpc>
              <a:buNone/>
            </a:pPr>
            <a:r>
              <a:rPr lang="ru-RU" dirty="0">
                <a:solidFill>
                  <a:srgbClr val="504C49"/>
                </a:solidFill>
                <a:latin typeface="Montserrat Black" panose="00000A00000000000000" pitchFamily="2" charset="-52"/>
                <a:ea typeface="Source Serif Pro" pitchFamily="34" charset="-122"/>
                <a:cs typeface="Source Serif Pro" pitchFamily="34" charset="-120"/>
              </a:rPr>
              <a:t>20 000 Р/МЕС.</a:t>
            </a:r>
          </a:p>
          <a:p>
            <a:pPr marL="0" indent="0">
              <a:lnSpc>
                <a:spcPts val="2850"/>
              </a:lnSpc>
              <a:buNone/>
            </a:pPr>
            <a:endParaRPr lang="en-US" dirty="0">
              <a:latin typeface="Montserrat Black" panose="00000A00000000000000" pitchFamily="2" charset="-52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1785632" y="5247603"/>
            <a:ext cx="5131541" cy="8081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ru-RU" dirty="0">
                <a:solidFill>
                  <a:srgbClr val="504C49"/>
                </a:solidFill>
                <a:latin typeface="Montserrat Black" panose="00000A00000000000000" pitchFamily="2" charset="-52"/>
                <a:ea typeface="Source Serif Pro" pitchFamily="34" charset="-122"/>
                <a:cs typeface="Source Serif Pro" pitchFamily="34" charset="-120"/>
              </a:rPr>
              <a:t>ДВУСТОРОННИЙ ОБЗОР: КОНТАКТ С АУДИТОРИЕЙ </a:t>
            </a:r>
            <a:r>
              <a:rPr lang="ru-RU" sz="2000" dirty="0">
                <a:solidFill>
                  <a:srgbClr val="504C49"/>
                </a:solidFill>
                <a:latin typeface="Montserrat Black" panose="00000A00000000000000" pitchFamily="2" charset="-52"/>
                <a:ea typeface="Source Serif Pro" pitchFamily="34" charset="-122"/>
                <a:cs typeface="Source Serif Pro" pitchFamily="34" charset="-120"/>
              </a:rPr>
              <a:t>360</a:t>
            </a:r>
            <a:r>
              <a:rPr lang="ru-RU" sz="2400" dirty="0">
                <a:solidFill>
                  <a:srgbClr val="504C49"/>
                </a:solidFill>
                <a:latin typeface="Montserrat Black" panose="00000A00000000000000" pitchFamily="2" charset="-52"/>
                <a:ea typeface="Source Serif Pro" pitchFamily="34" charset="-122"/>
                <a:cs typeface="Source Serif Pro" pitchFamily="34" charset="-120"/>
              </a:rPr>
              <a:t>° </a:t>
            </a:r>
            <a:r>
              <a:rPr lang="ru-RU" sz="2000" dirty="0">
                <a:solidFill>
                  <a:srgbClr val="504C49"/>
                </a:solidFill>
                <a:latin typeface="Montserrat Black" panose="00000A00000000000000" pitchFamily="2" charset="-52"/>
                <a:ea typeface="Source Serif Pro" pitchFamily="34" charset="-122"/>
                <a:cs typeface="Source Serif Pro" pitchFamily="34" charset="-120"/>
              </a:rPr>
              <a:t> </a:t>
            </a:r>
          </a:p>
          <a:p>
            <a:pPr marL="0" indent="0">
              <a:lnSpc>
                <a:spcPts val="2850"/>
              </a:lnSpc>
              <a:buNone/>
            </a:pPr>
            <a:endParaRPr lang="en-US" dirty="0">
              <a:latin typeface="Montserrat Black" panose="00000A00000000000000" pitchFamily="2" charset="-52"/>
            </a:endParaRPr>
          </a:p>
        </p:txBody>
      </p:sp>
      <p:sp>
        <p:nvSpPr>
          <p:cNvPr id="19" name="Text 14"/>
          <p:cNvSpPr/>
          <p:nvPr/>
        </p:nvSpPr>
        <p:spPr>
          <a:xfrm>
            <a:off x="1785633" y="4081002"/>
            <a:ext cx="5131541" cy="8081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ru-RU" dirty="0" err="1">
                <a:solidFill>
                  <a:srgbClr val="504C49"/>
                </a:solidFill>
                <a:latin typeface="Montserrat Black" panose="00000A00000000000000" pitchFamily="2" charset="-52"/>
                <a:ea typeface="Source Serif Pro" pitchFamily="34" charset="-122"/>
                <a:cs typeface="Source Serif Pro" pitchFamily="34" charset="-120"/>
              </a:rPr>
              <a:t>ТОПОВАЯ</a:t>
            </a:r>
            <a:r>
              <a:rPr lang="ru-RU" dirty="0">
                <a:solidFill>
                  <a:srgbClr val="504C49"/>
                </a:solidFill>
                <a:latin typeface="Montserrat Black" panose="00000A00000000000000" pitchFamily="2" charset="-52"/>
                <a:ea typeface="Source Serif Pro" pitchFamily="34" charset="-122"/>
                <a:cs typeface="Source Serif Pro" pitchFamily="34" charset="-120"/>
              </a:rPr>
              <a:t> ЛОКАЦИЯ ДЛЯ СЕМЕЙ С ДЕТЬМИ И ПЛАТЕЖЕСПОСОБНЫХ ГОСТЕЙ ПАРКА</a:t>
            </a:r>
            <a:endParaRPr lang="en-US" dirty="0">
              <a:latin typeface="Montserrat Black" panose="00000A00000000000000" pitchFamily="2" charset="-52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74" y="4889198"/>
            <a:ext cx="842947" cy="112966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05" t="1879" r="61106" b="51028"/>
          <a:stretch/>
        </p:blipFill>
        <p:spPr>
          <a:xfrm>
            <a:off x="517335" y="303052"/>
            <a:ext cx="1236250" cy="12606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48" t="53310" r="7516"/>
          <a:stretch/>
        </p:blipFill>
        <p:spPr>
          <a:xfrm>
            <a:off x="521643" y="6055799"/>
            <a:ext cx="1328958" cy="1037065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8" t="50000" r="61906" b="169"/>
          <a:stretch/>
        </p:blipFill>
        <p:spPr>
          <a:xfrm>
            <a:off x="665974" y="3884274"/>
            <a:ext cx="1000768" cy="1040739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1850601" y="6170233"/>
            <a:ext cx="5131541" cy="8081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ru-RU" dirty="0">
                <a:solidFill>
                  <a:srgbClr val="504C49"/>
                </a:solidFill>
                <a:latin typeface="Montserrat Black" panose="00000A00000000000000" pitchFamily="2" charset="-52"/>
                <a:ea typeface="Source Serif Pro" pitchFamily="34" charset="-122"/>
                <a:cs typeface="Source Serif Pro" pitchFamily="34" charset="-120"/>
              </a:rPr>
              <a:t>ОТСУТСТВИЕ КОНКУРЕНЦИИ.</a:t>
            </a:r>
          </a:p>
          <a:p>
            <a:pPr marL="0" indent="0">
              <a:lnSpc>
                <a:spcPts val="2850"/>
              </a:lnSpc>
              <a:buNone/>
            </a:pPr>
            <a:r>
              <a:rPr lang="ru-RU" dirty="0">
                <a:solidFill>
                  <a:srgbClr val="504C49"/>
                </a:solidFill>
                <a:latin typeface="Montserrat Black" panose="00000A00000000000000" pitchFamily="2" charset="-52"/>
                <a:ea typeface="Source Serif Pro" pitchFamily="34" charset="-122"/>
                <a:cs typeface="Source Serif Pro" pitchFamily="34" charset="-120"/>
              </a:rPr>
              <a:t>(ВРЕМЯ КОНТАКТА БОЛЬШЕ 5 МИН.)</a:t>
            </a:r>
          </a:p>
          <a:p>
            <a:pPr marL="0" indent="0">
              <a:lnSpc>
                <a:spcPts val="2850"/>
              </a:lnSpc>
              <a:buNone/>
            </a:pPr>
            <a:endParaRPr lang="en-US" dirty="0">
              <a:latin typeface="Montserrat Black" panose="00000A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8583527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167667" y="268407"/>
            <a:ext cx="7753350" cy="7652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850"/>
              </a:lnSpc>
              <a:buNone/>
            </a:pPr>
            <a:r>
              <a:rPr lang="en-US" sz="3900" dirty="0" err="1">
                <a:solidFill>
                  <a:srgbClr val="201B18"/>
                </a:solidFill>
                <a:latin typeface="Montserrat Black" panose="00000A00000000000000" pitchFamily="2" charset="-52"/>
                <a:ea typeface="Platypi Medium" pitchFamily="34" charset="-122"/>
                <a:cs typeface="Platypi Medium" pitchFamily="34" charset="-120"/>
              </a:rPr>
              <a:t>Варианты</a:t>
            </a:r>
            <a:r>
              <a:rPr lang="en-US" sz="3900" dirty="0">
                <a:solidFill>
                  <a:srgbClr val="201B18"/>
                </a:solidFill>
                <a:latin typeface="Montserrat Black" panose="00000A00000000000000" pitchFamily="2" charset="-52"/>
                <a:ea typeface="Platypi Medium" pitchFamily="34" charset="-122"/>
                <a:cs typeface="Platypi Medium" pitchFamily="34" charset="-120"/>
              </a:rPr>
              <a:t> </a:t>
            </a:r>
            <a:r>
              <a:rPr lang="en-US" sz="3900" dirty="0" err="1">
                <a:solidFill>
                  <a:srgbClr val="201B18"/>
                </a:solidFill>
                <a:latin typeface="Montserrat Black" panose="00000A00000000000000" pitchFamily="2" charset="-52"/>
                <a:ea typeface="Platypi Medium" pitchFamily="34" charset="-122"/>
                <a:cs typeface="Platypi Medium" pitchFamily="34" charset="-120"/>
              </a:rPr>
              <a:t>рекламы</a:t>
            </a:r>
            <a:endParaRPr lang="en-US" sz="3900" dirty="0">
              <a:latin typeface="Montserrat Black" panose="00000A00000000000000" pitchFamily="2" charset="-52"/>
            </a:endParaRPr>
          </a:p>
        </p:txBody>
      </p:sp>
      <p:sp>
        <p:nvSpPr>
          <p:cNvPr id="5" name="Text 1"/>
          <p:cNvSpPr/>
          <p:nvPr/>
        </p:nvSpPr>
        <p:spPr>
          <a:xfrm>
            <a:off x="6167666" y="1173698"/>
            <a:ext cx="2385774" cy="3103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200" b="1" dirty="0" err="1">
                <a:solidFill>
                  <a:srgbClr val="504C49"/>
                </a:solidFill>
                <a:latin typeface="Montserrat Black" panose="00000A00000000000000" pitchFamily="2" charset="-52"/>
                <a:ea typeface="Platypi Medium" pitchFamily="34" charset="-122"/>
                <a:cs typeface="Platypi Medium" pitchFamily="34" charset="-120"/>
              </a:rPr>
              <a:t>Баннер</a:t>
            </a:r>
            <a:r>
              <a:rPr lang="ru-RU" sz="2200" b="1" dirty="0">
                <a:solidFill>
                  <a:srgbClr val="504C49"/>
                </a:solidFill>
                <a:latin typeface="Montserrat Black" panose="00000A00000000000000" pitchFamily="2" charset="-52"/>
                <a:ea typeface="Platypi Medium" pitchFamily="34" charset="-122"/>
                <a:cs typeface="Platypi Medium" pitchFamily="34" charset="-120"/>
              </a:rPr>
              <a:t>ы</a:t>
            </a:r>
            <a:endParaRPr lang="en-US" sz="2200" b="1" dirty="0">
              <a:latin typeface="Montserrat Black" panose="00000A00000000000000" pitchFamily="2" charset="-52"/>
            </a:endParaRPr>
          </a:p>
        </p:txBody>
      </p:sp>
      <p:sp>
        <p:nvSpPr>
          <p:cNvPr id="6" name="Text 2"/>
          <p:cNvSpPr/>
          <p:nvPr/>
        </p:nvSpPr>
        <p:spPr>
          <a:xfrm>
            <a:off x="6167667" y="1586605"/>
            <a:ext cx="2530475" cy="6357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600" dirty="0" err="1">
                <a:solidFill>
                  <a:srgbClr val="504C49"/>
                </a:solidFill>
                <a:latin typeface="Montserrat Black" panose="00000A00000000000000" pitchFamily="2" charset="-52"/>
                <a:ea typeface="Source Serif Pro" pitchFamily="34" charset="-122"/>
                <a:cs typeface="Source Serif Pro" pitchFamily="34" charset="-120"/>
              </a:rPr>
              <a:t>Размещение</a:t>
            </a:r>
            <a:r>
              <a:rPr lang="en-US" sz="1600" dirty="0">
                <a:solidFill>
                  <a:srgbClr val="504C49"/>
                </a:solidFill>
                <a:latin typeface="Montserrat Black" panose="00000A00000000000000" pitchFamily="2" charset="-52"/>
                <a:ea typeface="Source Serif Pro" pitchFamily="34" charset="-122"/>
                <a:cs typeface="Source Serif Pro" pitchFamily="34" charset="-120"/>
              </a:rPr>
              <a:t> </a:t>
            </a:r>
            <a:r>
              <a:rPr lang="ru-RU" sz="1600" dirty="0">
                <a:solidFill>
                  <a:srgbClr val="504C49"/>
                </a:solidFill>
                <a:latin typeface="Montserrat Black" panose="00000A00000000000000" pitchFamily="2" charset="-52"/>
                <a:ea typeface="Source Serif Pro" pitchFamily="34" charset="-122"/>
                <a:cs typeface="Source Serif Pro" pitchFamily="34" charset="-120"/>
              </a:rPr>
              <a:t>в</a:t>
            </a:r>
            <a:r>
              <a:rPr lang="en-US" sz="1600" dirty="0">
                <a:solidFill>
                  <a:srgbClr val="504C49"/>
                </a:solidFill>
                <a:latin typeface="Montserrat Black" panose="00000A00000000000000" pitchFamily="2" charset="-52"/>
                <a:ea typeface="Source Serif Pro" pitchFamily="34" charset="-122"/>
                <a:cs typeface="Source Serif Pro" pitchFamily="34" charset="-120"/>
              </a:rPr>
              <a:t> </a:t>
            </a:r>
            <a:r>
              <a:rPr lang="ru-RU" sz="1600" dirty="0" err="1">
                <a:solidFill>
                  <a:srgbClr val="504C49"/>
                </a:solidFill>
                <a:latin typeface="Montserrat Black" panose="00000A00000000000000" pitchFamily="2" charset="-52"/>
                <a:ea typeface="Source Serif Pro" pitchFamily="34" charset="-122"/>
                <a:cs typeface="Source Serif Pro" pitchFamily="34" charset="-120"/>
              </a:rPr>
              <a:t>П</a:t>
            </a:r>
            <a:r>
              <a:rPr lang="en-US" sz="1600" dirty="0" err="1">
                <a:solidFill>
                  <a:srgbClr val="504C49"/>
                </a:solidFill>
                <a:latin typeface="Montserrat Black" panose="00000A00000000000000" pitchFamily="2" charset="-52"/>
                <a:ea typeface="Source Serif Pro" pitchFamily="34" charset="-122"/>
                <a:cs typeface="Source Serif Pro" pitchFamily="34" charset="-120"/>
              </a:rPr>
              <a:t>арк</a:t>
            </a:r>
            <a:r>
              <a:rPr lang="ru-RU" sz="1600" dirty="0">
                <a:solidFill>
                  <a:srgbClr val="504C49"/>
                </a:solidFill>
                <a:latin typeface="Montserrat Black" panose="00000A00000000000000" pitchFamily="2" charset="-52"/>
                <a:ea typeface="Source Serif Pro" pitchFamily="34" charset="-122"/>
                <a:cs typeface="Source Serif Pro" pitchFamily="34" charset="-120"/>
              </a:rPr>
              <a:t>е баннерных перетяжек </a:t>
            </a:r>
          </a:p>
          <a:p>
            <a:pPr marL="0" indent="0" algn="l">
              <a:lnSpc>
                <a:spcPts val="2500"/>
              </a:lnSpc>
              <a:buNone/>
            </a:pPr>
            <a:r>
              <a:rPr lang="ru-RU" sz="1600" dirty="0">
                <a:solidFill>
                  <a:srgbClr val="504C49"/>
                </a:solidFill>
                <a:latin typeface="Montserrat Black" panose="00000A00000000000000" pitchFamily="2" charset="-52"/>
                <a:ea typeface="Source Serif Pro" pitchFamily="34" charset="-122"/>
                <a:cs typeface="Source Serif Pro" pitchFamily="34" charset="-120"/>
              </a:rPr>
              <a:t>8,5 м х 1,15 м</a:t>
            </a:r>
            <a:r>
              <a:rPr lang="en-US" sz="1600" dirty="0">
                <a:solidFill>
                  <a:srgbClr val="504C49"/>
                </a:solidFill>
                <a:latin typeface="Montserrat Black" panose="00000A00000000000000" pitchFamily="2" charset="-52"/>
                <a:ea typeface="Source Serif Pro" pitchFamily="34" charset="-122"/>
                <a:cs typeface="Source Serif Pro" pitchFamily="34" charset="-120"/>
              </a:rPr>
              <a:t>.</a:t>
            </a:r>
            <a:endParaRPr lang="ru-RU" sz="1600" dirty="0">
              <a:solidFill>
                <a:srgbClr val="504C49"/>
              </a:solidFill>
              <a:latin typeface="Montserrat Black" panose="00000A00000000000000" pitchFamily="2" charset="-52"/>
              <a:ea typeface="Source Serif Pro" pitchFamily="34" charset="-122"/>
              <a:cs typeface="Source Serif Pro" pitchFamily="34" charset="-120"/>
            </a:endParaRPr>
          </a:p>
          <a:p>
            <a:pPr marL="0" indent="0" algn="l">
              <a:lnSpc>
                <a:spcPts val="2500"/>
              </a:lnSpc>
              <a:buNone/>
            </a:pPr>
            <a:r>
              <a:rPr lang="ru-RU" sz="1600" dirty="0">
                <a:solidFill>
                  <a:srgbClr val="504C49"/>
                </a:solidFill>
                <a:latin typeface="Montserrat Black" panose="00000A00000000000000" pitchFamily="2" charset="-52"/>
                <a:ea typeface="Source Serif Pro" pitchFamily="34" charset="-122"/>
                <a:cs typeface="Source Serif Pro" pitchFamily="34" charset="-120"/>
              </a:rPr>
              <a:t>Баннеры на ромбах на </a:t>
            </a:r>
          </a:p>
          <a:p>
            <a:pPr marL="0" indent="0" algn="l">
              <a:lnSpc>
                <a:spcPts val="2500"/>
              </a:lnSpc>
              <a:buNone/>
            </a:pPr>
            <a:r>
              <a:rPr lang="ru-RU" sz="1600" dirty="0">
                <a:solidFill>
                  <a:srgbClr val="504C49"/>
                </a:solidFill>
                <a:latin typeface="Montserrat Black" panose="00000A00000000000000" pitchFamily="2" charset="-52"/>
                <a:ea typeface="Source Serif Pro" pitchFamily="34" charset="-122"/>
                <a:cs typeface="Source Serif Pro" pitchFamily="34" charset="-120"/>
              </a:rPr>
              <a:t>центральном входе (Арка).</a:t>
            </a:r>
          </a:p>
        </p:txBody>
      </p:sp>
      <p:sp>
        <p:nvSpPr>
          <p:cNvPr id="8" name="Text 3"/>
          <p:cNvSpPr/>
          <p:nvPr/>
        </p:nvSpPr>
        <p:spPr>
          <a:xfrm>
            <a:off x="8937857" y="1173698"/>
            <a:ext cx="2385774" cy="3103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200" b="1" dirty="0">
                <a:solidFill>
                  <a:srgbClr val="504C49"/>
                </a:solidFill>
                <a:latin typeface="Montserrat Black" panose="00000A00000000000000" pitchFamily="2" charset="-52"/>
                <a:ea typeface="Platypi Medium" pitchFamily="34" charset="-122"/>
                <a:cs typeface="Platypi Medium" pitchFamily="34" charset="-120"/>
              </a:rPr>
              <a:t>Брендирование</a:t>
            </a:r>
            <a:endParaRPr lang="en-US" sz="2200" b="1" dirty="0">
              <a:latin typeface="Montserrat Black" panose="00000A00000000000000" pitchFamily="2" charset="-52"/>
            </a:endParaRPr>
          </a:p>
        </p:txBody>
      </p:sp>
      <p:sp>
        <p:nvSpPr>
          <p:cNvPr id="9" name="Text 4"/>
          <p:cNvSpPr/>
          <p:nvPr/>
        </p:nvSpPr>
        <p:spPr>
          <a:xfrm>
            <a:off x="8937859" y="1586605"/>
            <a:ext cx="2385774" cy="6357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600" dirty="0">
                <a:solidFill>
                  <a:srgbClr val="504C49"/>
                </a:solidFill>
                <a:latin typeface="Montserrat Black" panose="00000A00000000000000" pitchFamily="2" charset="-52"/>
                <a:ea typeface="Source Serif Pro" pitchFamily="34" charset="-122"/>
                <a:cs typeface="Source Serif Pro" pitchFamily="34" charset="-120"/>
              </a:rPr>
              <a:t>Аттракционов и зон </a:t>
            </a:r>
            <a:r>
              <a:rPr lang="en-US" sz="1600" dirty="0" err="1">
                <a:solidFill>
                  <a:srgbClr val="504C49"/>
                </a:solidFill>
                <a:latin typeface="Montserrat Black" panose="00000A00000000000000" pitchFamily="2" charset="-52"/>
                <a:ea typeface="Source Serif Pro" pitchFamily="34" charset="-122"/>
                <a:cs typeface="Source Serif Pro" pitchFamily="34" charset="-120"/>
              </a:rPr>
              <a:t>отдыха</a:t>
            </a:r>
            <a:r>
              <a:rPr lang="en-US" sz="1600" dirty="0">
                <a:solidFill>
                  <a:srgbClr val="504C49"/>
                </a:solidFill>
                <a:latin typeface="Montserrat Black" panose="00000A00000000000000" pitchFamily="2" charset="-52"/>
                <a:ea typeface="Source Serif Pro" pitchFamily="34" charset="-122"/>
                <a:cs typeface="Source Serif Pro" pitchFamily="34" charset="-120"/>
              </a:rPr>
              <a:t>.</a:t>
            </a:r>
            <a:r>
              <a:rPr lang="ru-RU" sz="1600" dirty="0">
                <a:solidFill>
                  <a:srgbClr val="504C49"/>
                </a:solidFill>
                <a:latin typeface="Montserrat Black" panose="00000A00000000000000" pitchFamily="2" charset="-52"/>
                <a:ea typeface="Source Serif Pro" pitchFamily="34" charset="-122"/>
                <a:cs typeface="Source Serif Pro" pitchFamily="34" charset="-120"/>
              </a:rPr>
              <a:t> Это могут быть ростомеры, одноразовая посуда в кафе, меню и т.д.</a:t>
            </a:r>
            <a:endParaRPr lang="en-US" sz="1600" dirty="0">
              <a:latin typeface="Montserrat Black" panose="00000A00000000000000" pitchFamily="2" charset="-52"/>
            </a:endParaRPr>
          </a:p>
        </p:txBody>
      </p:sp>
      <p:sp>
        <p:nvSpPr>
          <p:cNvPr id="11" name="Text 5"/>
          <p:cNvSpPr/>
          <p:nvPr/>
        </p:nvSpPr>
        <p:spPr>
          <a:xfrm>
            <a:off x="11698304" y="1169094"/>
            <a:ext cx="2385774" cy="3103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ru-RU" sz="2200" b="1" dirty="0">
                <a:solidFill>
                  <a:srgbClr val="504C49"/>
                </a:solidFill>
                <a:latin typeface="Montserrat Black" panose="00000A00000000000000" pitchFamily="2" charset="-52"/>
                <a:ea typeface="Platypi Medium" pitchFamily="34" charset="-122"/>
                <a:cs typeface="Platypi Medium" pitchFamily="34" charset="-120"/>
              </a:rPr>
              <a:t>Фотозоны</a:t>
            </a:r>
            <a:endParaRPr lang="en-US" sz="2200" b="1" dirty="0">
              <a:latin typeface="Montserrat Black" panose="00000A00000000000000" pitchFamily="2" charset="-52"/>
            </a:endParaRPr>
          </a:p>
        </p:txBody>
      </p:sp>
      <p:sp>
        <p:nvSpPr>
          <p:cNvPr id="12" name="Text 6"/>
          <p:cNvSpPr/>
          <p:nvPr/>
        </p:nvSpPr>
        <p:spPr>
          <a:xfrm>
            <a:off x="11621647" y="1586605"/>
            <a:ext cx="2385774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00"/>
              </a:lnSpc>
            </a:pPr>
            <a:r>
              <a:rPr lang="ru-RU" sz="1600" dirty="0">
                <a:solidFill>
                  <a:srgbClr val="504C49"/>
                </a:solidFill>
                <a:latin typeface="Montserrat Black" panose="00000A00000000000000" pitchFamily="2" charset="-52"/>
                <a:ea typeface="Source Serif Pro" pitchFamily="34" charset="-122"/>
                <a:cs typeface="Source Serif Pro" pitchFamily="34" charset="-120"/>
              </a:rPr>
              <a:t>Размещение </a:t>
            </a:r>
          </a:p>
          <a:p>
            <a:pPr>
              <a:lnSpc>
                <a:spcPts val="2500"/>
              </a:lnSpc>
            </a:pPr>
            <a:r>
              <a:rPr lang="ru-RU" sz="1600" dirty="0">
                <a:solidFill>
                  <a:srgbClr val="504C49"/>
                </a:solidFill>
                <a:latin typeface="Montserrat Black" panose="00000A00000000000000" pitchFamily="2" charset="-52"/>
                <a:ea typeface="Source Serif Pro" pitchFamily="34" charset="-122"/>
                <a:cs typeface="Source Serif Pro" pitchFamily="34" charset="-120"/>
              </a:rPr>
              <a:t>фирменной </a:t>
            </a:r>
          </a:p>
          <a:p>
            <a:pPr>
              <a:lnSpc>
                <a:spcPts val="2500"/>
              </a:lnSpc>
            </a:pPr>
            <a:r>
              <a:rPr lang="ru-RU" sz="1600" dirty="0">
                <a:solidFill>
                  <a:srgbClr val="504C49"/>
                </a:solidFill>
                <a:latin typeface="Montserrat Black" panose="00000A00000000000000" pitchFamily="2" charset="-52"/>
                <a:ea typeface="Source Serif Pro" pitchFamily="34" charset="-122"/>
                <a:cs typeface="Source Serif Pro" pitchFamily="34" charset="-120"/>
              </a:rPr>
              <a:t>фотозоны.</a:t>
            </a:r>
          </a:p>
          <a:p>
            <a:pPr marL="0" indent="0" algn="l">
              <a:lnSpc>
                <a:spcPts val="2500"/>
              </a:lnSpc>
              <a:buNone/>
            </a:pPr>
            <a:endParaRPr lang="en-US" sz="1600" dirty="0">
              <a:latin typeface="Montserrat Black" panose="00000A00000000000000" pitchFamily="2" charset="-52"/>
            </a:endParaRPr>
          </a:p>
        </p:txBody>
      </p:sp>
      <p:sp>
        <p:nvSpPr>
          <p:cNvPr id="14" name="Text 7"/>
          <p:cNvSpPr/>
          <p:nvPr/>
        </p:nvSpPr>
        <p:spPr>
          <a:xfrm>
            <a:off x="6167667" y="4436446"/>
            <a:ext cx="2385774" cy="620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400"/>
              </a:lnSpc>
            </a:pPr>
            <a:r>
              <a:rPr lang="ru-RU" sz="2200" b="1" dirty="0" err="1">
                <a:solidFill>
                  <a:srgbClr val="504C49"/>
                </a:solidFill>
                <a:latin typeface="Montserrat Black" panose="00000A00000000000000" pitchFamily="2" charset="-52"/>
                <a:ea typeface="Platypi Medium" pitchFamily="34" charset="-122"/>
                <a:cs typeface="Platypi Medium" pitchFamily="34" charset="-120"/>
              </a:rPr>
              <a:t>Спонсоринг</a:t>
            </a:r>
            <a:endParaRPr lang="en-US" sz="2200" b="1" dirty="0">
              <a:solidFill>
                <a:srgbClr val="504C49"/>
              </a:solidFill>
              <a:latin typeface="Montserrat Black" panose="00000A00000000000000" pitchFamily="2" charset="-52"/>
              <a:ea typeface="Platypi Medium" pitchFamily="34" charset="-122"/>
              <a:cs typeface="Platypi Medium" pitchFamily="34" charset="-120"/>
            </a:endParaRPr>
          </a:p>
        </p:txBody>
      </p:sp>
      <p:sp>
        <p:nvSpPr>
          <p:cNvPr id="15" name="Text 8"/>
          <p:cNvSpPr/>
          <p:nvPr/>
        </p:nvSpPr>
        <p:spPr>
          <a:xfrm>
            <a:off x="6167668" y="4865349"/>
            <a:ext cx="2847980" cy="6357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00"/>
              </a:lnSpc>
            </a:pPr>
            <a:r>
              <a:rPr lang="ru-RU" sz="1600" dirty="0">
                <a:solidFill>
                  <a:srgbClr val="504C49"/>
                </a:solidFill>
                <a:latin typeface="Montserrat Black" panose="00000A00000000000000" pitchFamily="2" charset="-52"/>
                <a:ea typeface="Source Serif Pro" pitchFamily="34" charset="-122"/>
                <a:cs typeface="Source Serif Pro" pitchFamily="34" charset="-120"/>
              </a:rPr>
              <a:t>Партнерская поддержка</a:t>
            </a:r>
          </a:p>
          <a:p>
            <a:pPr>
              <a:lnSpc>
                <a:spcPts val="2500"/>
              </a:lnSpc>
            </a:pPr>
            <a:r>
              <a:rPr lang="ru-RU" sz="1600" dirty="0">
                <a:solidFill>
                  <a:srgbClr val="504C49"/>
                </a:solidFill>
                <a:latin typeface="Montserrat Black" panose="00000A00000000000000" pitchFamily="2" charset="-52"/>
                <a:ea typeface="Source Serif Pro" pitchFamily="34" charset="-122"/>
                <a:cs typeface="Source Serif Pro" pitchFamily="34" charset="-120"/>
              </a:rPr>
              <a:t>(приобретение подарков,</a:t>
            </a:r>
          </a:p>
          <a:p>
            <a:pPr>
              <a:lnSpc>
                <a:spcPts val="2500"/>
              </a:lnSpc>
            </a:pPr>
            <a:r>
              <a:rPr lang="ru-RU" sz="1600" dirty="0">
                <a:solidFill>
                  <a:srgbClr val="504C49"/>
                </a:solidFill>
                <a:latin typeface="Montserrat Black" panose="00000A00000000000000" pitchFamily="2" charset="-52"/>
                <a:ea typeface="Source Serif Pro" pitchFamily="34" charset="-122"/>
                <a:cs typeface="Source Serif Pro" pitchFamily="34" charset="-120"/>
              </a:rPr>
              <a:t>озвучивание информации</a:t>
            </a:r>
          </a:p>
          <a:p>
            <a:pPr>
              <a:lnSpc>
                <a:spcPts val="2500"/>
              </a:lnSpc>
            </a:pPr>
            <a:r>
              <a:rPr lang="ru-RU" sz="1600" dirty="0">
                <a:solidFill>
                  <a:srgbClr val="504C49"/>
                </a:solidFill>
                <a:latin typeface="Montserrat Black" panose="00000A00000000000000" pitchFamily="2" charset="-52"/>
                <a:ea typeface="Source Serif Pro" pitchFamily="34" charset="-122"/>
                <a:cs typeface="Source Serif Pro" pitchFamily="34" charset="-120"/>
              </a:rPr>
              <a:t>на сцене, </a:t>
            </a:r>
            <a:r>
              <a:rPr lang="ru-RU" sz="1600" dirty="0" err="1">
                <a:solidFill>
                  <a:srgbClr val="504C49"/>
                </a:solidFill>
                <a:latin typeface="Montserrat Black" panose="00000A00000000000000" pitchFamily="2" charset="-52"/>
                <a:ea typeface="Source Serif Pro" pitchFamily="34" charset="-122"/>
                <a:cs typeface="Source Serif Pro" pitchFamily="34" charset="-120"/>
              </a:rPr>
              <a:t>брендирование</a:t>
            </a:r>
            <a:endParaRPr lang="ru-RU" sz="1600" dirty="0">
              <a:solidFill>
                <a:srgbClr val="504C49"/>
              </a:solidFill>
              <a:latin typeface="Montserrat Black" panose="00000A00000000000000" pitchFamily="2" charset="-52"/>
              <a:ea typeface="Source Serif Pro" pitchFamily="34" charset="-122"/>
              <a:cs typeface="Source Serif Pro" pitchFamily="34" charset="-120"/>
            </a:endParaRPr>
          </a:p>
          <a:p>
            <a:pPr>
              <a:lnSpc>
                <a:spcPts val="2500"/>
              </a:lnSpc>
            </a:pPr>
            <a:r>
              <a:rPr lang="ru-RU" sz="1600" dirty="0">
                <a:solidFill>
                  <a:srgbClr val="504C49"/>
                </a:solidFill>
                <a:latin typeface="Montserrat Black" panose="00000A00000000000000" pitchFamily="2" charset="-52"/>
                <a:ea typeface="Source Serif Pro" pitchFamily="34" charset="-122"/>
                <a:cs typeface="Source Serif Pro" pitchFamily="34" charset="-120"/>
              </a:rPr>
              <a:t>Афиш)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93809" cy="8229600"/>
          </a:xfrm>
          <a:prstGeom prst="rect">
            <a:avLst/>
          </a:prstGeom>
        </p:spPr>
      </p:pic>
      <p:sp>
        <p:nvSpPr>
          <p:cNvPr id="18" name="Text 7"/>
          <p:cNvSpPr/>
          <p:nvPr/>
        </p:nvSpPr>
        <p:spPr>
          <a:xfrm>
            <a:off x="8937858" y="4414737"/>
            <a:ext cx="2385774" cy="620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ru-RU" sz="2200" b="1" dirty="0">
                <a:solidFill>
                  <a:srgbClr val="504C49"/>
                </a:solidFill>
                <a:latin typeface="Montserrat Black" panose="00000A00000000000000" pitchFamily="2" charset="-52"/>
                <a:ea typeface="Platypi Medium" pitchFamily="34" charset="-122"/>
                <a:cs typeface="Platypi Medium" pitchFamily="34" charset="-120"/>
              </a:rPr>
              <a:t>Радиореклама</a:t>
            </a:r>
            <a:endParaRPr lang="en-US" sz="2200" b="1" dirty="0">
              <a:solidFill>
                <a:srgbClr val="504C49"/>
              </a:solidFill>
              <a:latin typeface="Montserrat Black" panose="00000A00000000000000" pitchFamily="2" charset="-52"/>
              <a:ea typeface="Platypi Medium" pitchFamily="34" charset="-122"/>
              <a:cs typeface="Platypi Medium" pitchFamily="34" charset="-120"/>
            </a:endParaRPr>
          </a:p>
        </p:txBody>
      </p:sp>
      <p:sp>
        <p:nvSpPr>
          <p:cNvPr id="19" name="Text 8"/>
          <p:cNvSpPr/>
          <p:nvPr/>
        </p:nvSpPr>
        <p:spPr>
          <a:xfrm>
            <a:off x="8937859" y="4843640"/>
            <a:ext cx="2683788" cy="6357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00"/>
              </a:lnSpc>
            </a:pPr>
            <a:r>
              <a:rPr lang="ru-RU" sz="1600" dirty="0">
                <a:solidFill>
                  <a:srgbClr val="504C49"/>
                </a:solidFill>
                <a:latin typeface="Montserrat Black" panose="00000A00000000000000" pitchFamily="2" charset="-52"/>
                <a:ea typeface="Source Serif Pro" pitchFamily="34" charset="-122"/>
                <a:cs typeface="Source Serif Pro" pitchFamily="34" charset="-120"/>
              </a:rPr>
              <a:t>Трансляция аудио-ролика (20 сек) в каждом рекламном  блоке с 11:00 до 22:00. </a:t>
            </a:r>
            <a:endParaRPr lang="en-US" sz="1600" dirty="0">
              <a:solidFill>
                <a:srgbClr val="504C49"/>
              </a:solidFill>
              <a:latin typeface="Montserrat Black" panose="00000A00000000000000" pitchFamily="2" charset="-52"/>
              <a:ea typeface="Source Serif Pro" pitchFamily="34" charset="-122"/>
              <a:cs typeface="Source Serif Pro" pitchFamily="34" charset="-120"/>
            </a:endParaRPr>
          </a:p>
        </p:txBody>
      </p:sp>
      <p:sp>
        <p:nvSpPr>
          <p:cNvPr id="20" name="Text 7"/>
          <p:cNvSpPr/>
          <p:nvPr/>
        </p:nvSpPr>
        <p:spPr>
          <a:xfrm>
            <a:off x="11770653" y="4414737"/>
            <a:ext cx="2385774" cy="620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ru-RU" sz="2200" b="1" dirty="0">
                <a:solidFill>
                  <a:srgbClr val="504C49"/>
                </a:solidFill>
                <a:latin typeface="Montserrat Black" panose="00000A00000000000000" pitchFamily="2" charset="-52"/>
                <a:ea typeface="Platypi Medium" pitchFamily="34" charset="-122"/>
                <a:cs typeface="Platypi Medium" pitchFamily="34" charset="-120"/>
              </a:rPr>
              <a:t>Промо</a:t>
            </a:r>
            <a:endParaRPr lang="en-US" sz="2200" b="1" dirty="0">
              <a:latin typeface="Montserrat Black" panose="00000A00000000000000" pitchFamily="2" charset="-52"/>
            </a:endParaRPr>
          </a:p>
        </p:txBody>
      </p:sp>
      <p:sp>
        <p:nvSpPr>
          <p:cNvPr id="21" name="Text 8"/>
          <p:cNvSpPr/>
          <p:nvPr/>
        </p:nvSpPr>
        <p:spPr>
          <a:xfrm>
            <a:off x="11770655" y="4912975"/>
            <a:ext cx="2683788" cy="6357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>
              <a:lnSpc>
                <a:spcPts val="2500"/>
              </a:lnSpc>
              <a:buNone/>
            </a:pPr>
            <a:r>
              <a:rPr lang="ru-RU" sz="1600" dirty="0">
                <a:solidFill>
                  <a:srgbClr val="504C49"/>
                </a:solidFill>
                <a:latin typeface="Montserrat Black" panose="00000A00000000000000" pitchFamily="2" charset="-52"/>
                <a:ea typeface="Source Serif Pro" pitchFamily="34" charset="-122"/>
                <a:cs typeface="Source Serif Pro" pitchFamily="34" charset="-120"/>
              </a:rPr>
              <a:t>Раздача листовок </a:t>
            </a:r>
          </a:p>
          <a:p>
            <a:pPr indent="0">
              <a:lnSpc>
                <a:spcPts val="2500"/>
              </a:lnSpc>
              <a:buNone/>
            </a:pPr>
            <a:r>
              <a:rPr lang="ru-RU" sz="1600" dirty="0">
                <a:solidFill>
                  <a:srgbClr val="504C49"/>
                </a:solidFill>
                <a:latin typeface="Montserrat Black" panose="00000A00000000000000" pitchFamily="2" charset="-52"/>
                <a:ea typeface="Source Serif Pro" pitchFamily="34" charset="-122"/>
                <a:cs typeface="Source Serif Pro" pitchFamily="34" charset="-120"/>
              </a:rPr>
              <a:t>и сувенирной продукции </a:t>
            </a:r>
          </a:p>
          <a:p>
            <a:pPr indent="0">
              <a:lnSpc>
                <a:spcPts val="2500"/>
              </a:lnSpc>
              <a:buNone/>
            </a:pPr>
            <a:r>
              <a:rPr lang="ru-RU" sz="1600" dirty="0">
                <a:solidFill>
                  <a:srgbClr val="504C49"/>
                </a:solidFill>
                <a:latin typeface="Montserrat Black" panose="00000A00000000000000" pitchFamily="2" charset="-52"/>
                <a:ea typeface="Source Serif Pro" pitchFamily="34" charset="-122"/>
                <a:cs typeface="Source Serif Pro" pitchFamily="34" charset="-120"/>
              </a:rPr>
              <a:t>партнеров. </a:t>
            </a:r>
            <a:endParaRPr lang="en-US" sz="1600" dirty="0">
              <a:solidFill>
                <a:srgbClr val="504C49"/>
              </a:solidFill>
              <a:latin typeface="Montserrat Black" panose="00000A00000000000000" pitchFamily="2" charset="-52"/>
              <a:ea typeface="Source Serif Pro" pitchFamily="34" charset="-122"/>
              <a:cs typeface="Source Serif Pro" pitchFamily="34" charset="-12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9690" y="7572752"/>
            <a:ext cx="3187700" cy="62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240" y="2365445"/>
            <a:ext cx="3252717" cy="9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451" y="2411503"/>
            <a:ext cx="1564084" cy="1404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066" y="7148118"/>
            <a:ext cx="3175635" cy="753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096" y="3043018"/>
            <a:ext cx="3594243" cy="953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10" y="1286369"/>
            <a:ext cx="2955522" cy="942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08" y="3973512"/>
            <a:ext cx="2673692" cy="1503952"/>
          </a:xfrm>
          <a:prstGeom prst="rect">
            <a:avLst/>
          </a:prstGeom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9418" y="4052731"/>
            <a:ext cx="1830762" cy="1644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5361" y="3340549"/>
            <a:ext cx="2268479" cy="2037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62"/>
          <a:stretch/>
        </p:blipFill>
        <p:spPr>
          <a:xfrm>
            <a:off x="10300827" y="5378450"/>
            <a:ext cx="2178893" cy="2463800"/>
          </a:xfrm>
          <a:prstGeom prst="rect">
            <a:avLst/>
          </a:prstGeom>
        </p:spPr>
      </p:pic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1059" y="5876389"/>
            <a:ext cx="2513740" cy="107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9720" y="5308600"/>
            <a:ext cx="1546035" cy="1517650"/>
          </a:xfrm>
          <a:prstGeom prst="rect">
            <a:avLst/>
          </a:prstGeom>
        </p:spPr>
      </p:pic>
      <p:pic>
        <p:nvPicPr>
          <p:cNvPr id="4111" name="Picture 1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28" y="5633243"/>
            <a:ext cx="3580679" cy="977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2" name="Picture 16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914" y="1286369"/>
            <a:ext cx="3411098" cy="998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3" name="Picture 17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6151" y="1954614"/>
            <a:ext cx="2042050" cy="1045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087" y="1201473"/>
            <a:ext cx="3628748" cy="1000402"/>
          </a:xfrm>
          <a:prstGeom prst="rect">
            <a:avLst/>
          </a:prstGeom>
        </p:spPr>
      </p:pic>
      <p:sp>
        <p:nvSpPr>
          <p:cNvPr id="33" name="Text 0"/>
          <p:cNvSpPr/>
          <p:nvPr/>
        </p:nvSpPr>
        <p:spPr>
          <a:xfrm>
            <a:off x="590208" y="363874"/>
            <a:ext cx="635127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ru-RU" sz="4450" dirty="0">
                <a:solidFill>
                  <a:srgbClr val="201B18"/>
                </a:solidFill>
                <a:ea typeface="Platypi Medium" pitchFamily="34" charset="-122"/>
                <a:cs typeface="Platypi Medium" pitchFamily="34" charset="-120"/>
              </a:rPr>
              <a:t>Наши партнеры</a:t>
            </a:r>
            <a:endParaRPr lang="en-US" sz="4450" dirty="0"/>
          </a:p>
        </p:txBody>
      </p:sp>
      <p:pic>
        <p:nvPicPr>
          <p:cNvPr id="4114" name="Picture 1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2257" y="6061075"/>
            <a:ext cx="2415845" cy="11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5" name="Picture 1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8383" y="2365445"/>
            <a:ext cx="1610949" cy="1450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6" name="Picture 20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8815" y="6984110"/>
            <a:ext cx="1878713" cy="1081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" t="27557" r="2655" b="27905"/>
          <a:stretch/>
        </p:blipFill>
        <p:spPr>
          <a:xfrm>
            <a:off x="590208" y="6713351"/>
            <a:ext cx="2802758" cy="1128900"/>
          </a:xfrm>
          <a:prstGeom prst="rect">
            <a:avLst/>
          </a:prstGeom>
        </p:spPr>
      </p:pic>
      <p:pic>
        <p:nvPicPr>
          <p:cNvPr id="4117" name="Picture 21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914" y="4010014"/>
            <a:ext cx="1564084" cy="1720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8" name="Picture 22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208" y="1286369"/>
            <a:ext cx="2774580" cy="1000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9" name="Picture 23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3840" y="4325529"/>
            <a:ext cx="2499510" cy="983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1404" y="4132296"/>
            <a:ext cx="2293957" cy="169417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9695" y="2497653"/>
            <a:ext cx="2063566" cy="137376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7" t="13571" r="21348" b="17219"/>
          <a:stretch/>
        </p:blipFill>
        <p:spPr>
          <a:xfrm>
            <a:off x="11966846" y="2829757"/>
            <a:ext cx="2146105" cy="142624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2892" y="6278413"/>
            <a:ext cx="1717935" cy="173941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704136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Дополнительные возможности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390" y="1871780"/>
            <a:ext cx="1134070" cy="136088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369622" y="194309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ru-RU" sz="2200" dirty="0">
                <a:solidFill>
                  <a:srgbClr val="504C49"/>
                </a:solidFill>
                <a:cs typeface="Platypi Medium" pitchFamily="34" charset="-120"/>
              </a:rPr>
              <a:t>Фирменные мероприятия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2369622" y="2297428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r>
              <a:rPr lang="ru-RU" sz="2000" dirty="0">
                <a:solidFill>
                  <a:srgbClr val="504C49"/>
                </a:solidFill>
                <a:ea typeface="Source Serif Pro" pitchFamily="34" charset="-122"/>
                <a:cs typeface="Source Serif Pro" pitchFamily="34" charset="-120"/>
              </a:rPr>
              <a:t>Календарные праздники, </a:t>
            </a:r>
            <a:r>
              <a:rPr lang="ru-RU" sz="2000" dirty="0">
                <a:solidFill>
                  <a:srgbClr val="504C49"/>
                </a:solidFill>
                <a:ea typeface="Source Serif Pro" pitchFamily="34" charset="-122"/>
              </a:rPr>
              <a:t>общегородские праздники,</a:t>
            </a:r>
          </a:p>
          <a:p>
            <a:pPr>
              <a:lnSpc>
                <a:spcPts val="2850"/>
              </a:lnSpc>
            </a:pPr>
            <a:r>
              <a:rPr lang="ru-RU" sz="2000">
                <a:solidFill>
                  <a:srgbClr val="504C49"/>
                </a:solidFill>
                <a:ea typeface="Source Serif Pro" pitchFamily="34" charset="-122"/>
                <a:cs typeface="Source Serif Pro" pitchFamily="34" charset="-120"/>
              </a:rPr>
              <a:t>дни </a:t>
            </a:r>
            <a:r>
              <a:rPr lang="ru-RU" sz="2000" dirty="0">
                <a:solidFill>
                  <a:srgbClr val="504C49"/>
                </a:solidFill>
                <a:ea typeface="Source Serif Pro" pitchFamily="34" charset="-122"/>
                <a:cs typeface="Source Serif Pro" pitchFamily="34" charset="-120"/>
              </a:rPr>
              <a:t>рождения</a:t>
            </a:r>
            <a:r>
              <a:rPr lang="ru-RU" sz="2000">
                <a:solidFill>
                  <a:srgbClr val="504C49"/>
                </a:solidFill>
                <a:ea typeface="Source Serif Pro" pitchFamily="34" charset="-122"/>
                <a:cs typeface="Source Serif Pro" pitchFamily="34" charset="-120"/>
              </a:rPr>
              <a:t>, корпоративные </a:t>
            </a:r>
            <a:r>
              <a:rPr lang="ru-RU" sz="2000">
                <a:solidFill>
                  <a:srgbClr val="504C49"/>
                </a:solidFill>
                <a:ea typeface="Source Serif Pro" pitchFamily="34" charset="-122"/>
              </a:rPr>
              <a:t>мероприятия.</a:t>
            </a:r>
            <a:endParaRPr lang="en-US" sz="20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390" y="3232665"/>
            <a:ext cx="1134070" cy="136088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369622" y="3232664"/>
            <a:ext cx="311527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ru-RU" sz="2200" dirty="0" err="1">
                <a:solidFill>
                  <a:srgbClr val="504C49"/>
                </a:solidFill>
                <a:ea typeface="Platypi Medium" pitchFamily="34" charset="-122"/>
                <a:cs typeface="Platypi Medium" pitchFamily="34" charset="-120"/>
              </a:rPr>
              <a:t>Брендирование</a:t>
            </a:r>
            <a:r>
              <a:rPr lang="ru-RU" sz="2200" dirty="0">
                <a:solidFill>
                  <a:srgbClr val="504C49"/>
                </a:solidFill>
                <a:ea typeface="Platypi Medium" pitchFamily="34" charset="-122"/>
                <a:cs typeface="Platypi Medium" pitchFamily="34" charset="-120"/>
              </a:rPr>
              <a:t> кафе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2369622" y="3639739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ru-RU" sz="2000" dirty="0">
                <a:solidFill>
                  <a:srgbClr val="504C49"/>
                </a:solidFill>
                <a:ea typeface="Source Serif Pro" pitchFamily="34" charset="-122"/>
                <a:cs typeface="Source Serif Pro" pitchFamily="34" charset="-120"/>
              </a:rPr>
              <a:t>Это могут быть стаканчики, меню, тарелочки, пледы, </a:t>
            </a:r>
          </a:p>
          <a:p>
            <a:pPr marL="0" indent="0" algn="l">
              <a:lnSpc>
                <a:spcPts val="2850"/>
              </a:lnSpc>
              <a:buNone/>
            </a:pPr>
            <a:r>
              <a:rPr lang="ru-RU" sz="2000" dirty="0">
                <a:solidFill>
                  <a:srgbClr val="504C49"/>
                </a:solidFill>
                <a:ea typeface="Source Serif Pro" pitchFamily="34" charset="-122"/>
                <a:cs typeface="Source Serif Pro" pitchFamily="34" charset="-120"/>
              </a:rPr>
              <a:t>подушки и </a:t>
            </a:r>
            <a:r>
              <a:rPr lang="ru-RU" sz="2000" dirty="0" err="1">
                <a:solidFill>
                  <a:srgbClr val="504C49"/>
                </a:solidFill>
                <a:ea typeface="Source Serif Pro" pitchFamily="34" charset="-122"/>
                <a:cs typeface="Source Serif Pro" pitchFamily="34" charset="-120"/>
              </a:rPr>
              <a:t>тд</a:t>
            </a:r>
            <a:r>
              <a:rPr lang="ru-RU" sz="2000" dirty="0">
                <a:solidFill>
                  <a:srgbClr val="504C49"/>
                </a:solidFill>
                <a:ea typeface="Source Serif Pro" pitchFamily="34" charset="-122"/>
                <a:cs typeface="Source Serif Pro" pitchFamily="34" charset="-120"/>
              </a:rPr>
              <a:t>. Стоимость р</a:t>
            </a:r>
            <a:r>
              <a:rPr lang="ru-RU" sz="2000" dirty="0">
                <a:solidFill>
                  <a:srgbClr val="504C49"/>
                </a:solidFill>
                <a:ea typeface="Source Serif Pro" pitchFamily="34" charset="-122"/>
              </a:rPr>
              <a:t>ассчитывается индивидуально.</a:t>
            </a:r>
            <a:endParaRPr lang="en-US" sz="20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5390" y="4605177"/>
            <a:ext cx="1134070" cy="136088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369622" y="466883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ru-RU" sz="2200" dirty="0">
                <a:solidFill>
                  <a:srgbClr val="504C49"/>
                </a:solidFill>
                <a:cs typeface="Platypi Medium" pitchFamily="34" charset="-120"/>
              </a:rPr>
              <a:t>Совместные розыгрыши в </a:t>
            </a:r>
            <a:r>
              <a:rPr lang="ru-RU" sz="2200" dirty="0" err="1">
                <a:solidFill>
                  <a:srgbClr val="504C49"/>
                </a:solidFill>
                <a:cs typeface="Platypi Medium" pitchFamily="34" charset="-120"/>
              </a:rPr>
              <a:t>ВК</a:t>
            </a:r>
            <a:r>
              <a:rPr lang="ru-RU" sz="2200" dirty="0">
                <a:solidFill>
                  <a:srgbClr val="504C49"/>
                </a:solidFill>
                <a:cs typeface="Platypi Medium" pitchFamily="34" charset="-120"/>
              </a:rPr>
              <a:t> и </a:t>
            </a:r>
            <a:r>
              <a:rPr lang="ru-RU" sz="2200" dirty="0" err="1">
                <a:solidFill>
                  <a:srgbClr val="504C49"/>
                </a:solidFill>
                <a:cs typeface="Platypi Medium" pitchFamily="34" charset="-120"/>
              </a:rPr>
              <a:t>ТГ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2369622" y="5023166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 err="1">
                <a:solidFill>
                  <a:srgbClr val="504C49"/>
                </a:solidFill>
                <a:ea typeface="Source Serif Pro" pitchFamily="34" charset="-122"/>
                <a:cs typeface="Source Serif Pro" pitchFamily="34" charset="-120"/>
              </a:rPr>
              <a:t>Проведение</a:t>
            </a:r>
            <a:r>
              <a:rPr lang="en-US" sz="2000" dirty="0">
                <a:solidFill>
                  <a:srgbClr val="504C49"/>
                </a:solidFill>
                <a:ea typeface="Source Serif Pro" pitchFamily="34" charset="-122"/>
                <a:cs typeface="Source Serif Pro" pitchFamily="34" charset="-120"/>
              </a:rPr>
              <a:t> </a:t>
            </a:r>
            <a:r>
              <a:rPr lang="ru-RU" sz="2000" dirty="0">
                <a:solidFill>
                  <a:srgbClr val="504C49"/>
                </a:solidFill>
                <a:ea typeface="Source Serif Pro" pitchFamily="34" charset="-122"/>
                <a:cs typeface="Source Serif Pro" pitchFamily="34" charset="-120"/>
              </a:rPr>
              <a:t>совместных </a:t>
            </a:r>
            <a:r>
              <a:rPr lang="en-US" sz="2000" dirty="0" err="1">
                <a:solidFill>
                  <a:srgbClr val="504C49"/>
                </a:solidFill>
                <a:ea typeface="Source Serif Pro" pitchFamily="34" charset="-122"/>
                <a:cs typeface="Source Serif Pro" pitchFamily="34" charset="-120"/>
              </a:rPr>
              <a:t>конкурсов</a:t>
            </a:r>
            <a:r>
              <a:rPr lang="en-US" sz="2000" dirty="0">
                <a:solidFill>
                  <a:srgbClr val="504C49"/>
                </a:solidFill>
                <a:ea typeface="Source Serif Pro" pitchFamily="34" charset="-122"/>
                <a:cs typeface="Source Serif Pro" pitchFamily="34" charset="-120"/>
              </a:rPr>
              <a:t> и </a:t>
            </a:r>
            <a:r>
              <a:rPr lang="en-US" sz="2000" dirty="0" err="1">
                <a:solidFill>
                  <a:srgbClr val="504C49"/>
                </a:solidFill>
                <a:ea typeface="Source Serif Pro" pitchFamily="34" charset="-122"/>
                <a:cs typeface="Source Serif Pro" pitchFamily="34" charset="-120"/>
              </a:rPr>
              <a:t>розыгрышей</a:t>
            </a:r>
            <a:r>
              <a:rPr lang="ru-RU" sz="2000" dirty="0">
                <a:solidFill>
                  <a:srgbClr val="504C49"/>
                </a:solidFill>
                <a:ea typeface="Source Serif Pro" pitchFamily="34" charset="-122"/>
                <a:cs typeface="Source Serif Pro" pitchFamily="34" charset="-120"/>
              </a:rPr>
              <a:t>, </a:t>
            </a:r>
          </a:p>
          <a:p>
            <a:pPr marL="0" indent="0" algn="l">
              <a:lnSpc>
                <a:spcPts val="2850"/>
              </a:lnSpc>
              <a:buNone/>
            </a:pPr>
            <a:r>
              <a:rPr lang="ru-RU" sz="2000" dirty="0">
                <a:solidFill>
                  <a:srgbClr val="504C49"/>
                </a:solidFill>
                <a:ea typeface="Source Serif Pro" pitchFamily="34" charset="-122"/>
                <a:cs typeface="Source Serif Pro" pitchFamily="34" charset="-120"/>
              </a:rPr>
              <a:t>направленных на привлечение подписчиков в группы.</a:t>
            </a:r>
          </a:p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941" b="7763"/>
          <a:stretch/>
        </p:blipFill>
        <p:spPr>
          <a:xfrm>
            <a:off x="9232900" y="-1"/>
            <a:ext cx="5397499" cy="8280961"/>
          </a:xfrm>
          <a:prstGeom prst="rect">
            <a:avLst/>
          </a:prstGeom>
        </p:spPr>
      </p:pic>
      <p:sp>
        <p:nvSpPr>
          <p:cNvPr id="17" name="Text 6"/>
          <p:cNvSpPr/>
          <p:nvPr/>
        </p:nvSpPr>
        <p:spPr>
          <a:xfrm>
            <a:off x="895390" y="6378413"/>
            <a:ext cx="795651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ru-RU" sz="2000" dirty="0">
                <a:solidFill>
                  <a:srgbClr val="504C49"/>
                </a:solidFill>
                <a:ea typeface="Source Serif Pro" pitchFamily="34" charset="-122"/>
                <a:cs typeface="Source Serif Pro" pitchFamily="34" charset="-120"/>
              </a:rPr>
              <a:t>Возможно </a:t>
            </a:r>
            <a:r>
              <a:rPr lang="ru-RU" sz="2000" dirty="0" err="1">
                <a:solidFill>
                  <a:srgbClr val="504C49"/>
                </a:solidFill>
                <a:ea typeface="Source Serif Pro" pitchFamily="34" charset="-122"/>
                <a:cs typeface="Source Serif Pro" pitchFamily="34" charset="-120"/>
              </a:rPr>
              <a:t>брендирование</a:t>
            </a:r>
            <a:r>
              <a:rPr lang="ru-RU" sz="2000" dirty="0">
                <a:solidFill>
                  <a:srgbClr val="504C49"/>
                </a:solidFill>
                <a:ea typeface="Source Serif Pro" pitchFamily="34" charset="-122"/>
                <a:cs typeface="Source Serif Pro" pitchFamily="34" charset="-120"/>
              </a:rPr>
              <a:t> платежных карт Парка, размещение на </a:t>
            </a:r>
          </a:p>
          <a:p>
            <a:pPr marL="0" indent="0" algn="l">
              <a:lnSpc>
                <a:spcPts val="2850"/>
              </a:lnSpc>
              <a:buNone/>
            </a:pPr>
            <a:r>
              <a:rPr lang="ru-RU" sz="2000" dirty="0">
                <a:solidFill>
                  <a:srgbClr val="504C49"/>
                </a:solidFill>
                <a:ea typeface="Source Serif Pro" pitchFamily="34" charset="-122"/>
                <a:cs typeface="Source Serif Pro" pitchFamily="34" charset="-120"/>
              </a:rPr>
              <a:t>аллеях </a:t>
            </a:r>
            <a:r>
              <a:rPr lang="ru-RU" sz="2000" dirty="0" err="1">
                <a:solidFill>
                  <a:srgbClr val="504C49"/>
                </a:solidFill>
                <a:ea typeface="Source Serif Pro" pitchFamily="34" charset="-122"/>
                <a:cs typeface="Source Serif Pro" pitchFamily="34" charset="-120"/>
              </a:rPr>
              <a:t>брендированной</a:t>
            </a:r>
            <a:r>
              <a:rPr lang="ru-RU" sz="2000" dirty="0">
                <a:solidFill>
                  <a:srgbClr val="504C49"/>
                </a:solidFill>
                <a:ea typeface="Source Serif Pro" pitchFamily="34" charset="-122"/>
                <a:cs typeface="Source Serif Pro" pitchFamily="34" charset="-120"/>
              </a:rPr>
              <a:t>  парковой мебели (пуфы, лавочки и </a:t>
            </a:r>
            <a:r>
              <a:rPr lang="ru-RU" sz="2000" dirty="0" err="1">
                <a:solidFill>
                  <a:srgbClr val="504C49"/>
                </a:solidFill>
                <a:ea typeface="Source Serif Pro" pitchFamily="34" charset="-122"/>
                <a:cs typeface="Source Serif Pro" pitchFamily="34" charset="-120"/>
              </a:rPr>
              <a:t>тд</a:t>
            </a:r>
            <a:r>
              <a:rPr lang="ru-RU" sz="2000" dirty="0">
                <a:solidFill>
                  <a:srgbClr val="504C49"/>
                </a:solidFill>
                <a:ea typeface="Source Serif Pro" pitchFamily="34" charset="-122"/>
                <a:cs typeface="Source Serif Pro" pitchFamily="34" charset="-120"/>
              </a:rPr>
              <a:t>), посадка</a:t>
            </a:r>
          </a:p>
          <a:p>
            <a:pPr marL="0" indent="0" algn="l">
              <a:lnSpc>
                <a:spcPts val="2850"/>
              </a:lnSpc>
              <a:buNone/>
            </a:pPr>
            <a:r>
              <a:rPr lang="ru-RU" sz="2000" dirty="0">
                <a:solidFill>
                  <a:srgbClr val="504C49"/>
                </a:solidFill>
                <a:ea typeface="Source Serif Pro" pitchFamily="34" charset="-122"/>
                <a:cs typeface="Source Serif Pro" pitchFamily="34" charset="-120"/>
              </a:rPr>
              <a:t>аллеи, клумб и </a:t>
            </a:r>
            <a:r>
              <a:rPr lang="ru-RU" sz="2000" dirty="0" err="1">
                <a:solidFill>
                  <a:srgbClr val="504C49"/>
                </a:solidFill>
                <a:ea typeface="Source Serif Pro" pitchFamily="34" charset="-122"/>
                <a:cs typeface="Source Serif Pro" pitchFamily="34" charset="-120"/>
              </a:rPr>
              <a:t>тд</a:t>
            </a:r>
            <a:r>
              <a:rPr lang="ru-RU" sz="2000" dirty="0">
                <a:solidFill>
                  <a:srgbClr val="504C49"/>
                </a:solidFill>
                <a:ea typeface="Source Serif Pro" pitchFamily="34" charset="-122"/>
                <a:cs typeface="Source Serif Pro" pitchFamily="34" charset="-120"/>
              </a:rPr>
              <a:t>. </a:t>
            </a:r>
          </a:p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280190" y="1679496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Контакты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2728436"/>
            <a:ext cx="3664863" cy="1306949"/>
          </a:xfrm>
          <a:prstGeom prst="roundRect">
            <a:avLst>
              <a:gd name="adj" fmla="val 2603"/>
            </a:avLst>
          </a:prstGeom>
          <a:solidFill>
            <a:srgbClr val="F9F7F7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5" name="Text 2"/>
          <p:cNvSpPr/>
          <p:nvPr/>
        </p:nvSpPr>
        <p:spPr>
          <a:xfrm>
            <a:off x="6507004" y="277808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ru-RU" sz="2200" dirty="0">
                <a:solidFill>
                  <a:srgbClr val="504C49"/>
                </a:solidFill>
                <a:ea typeface="Platypi Medium" pitchFamily="34" charset="-122"/>
                <a:cs typeface="Platypi Medium" pitchFamily="34" charset="-120"/>
              </a:rPr>
              <a:t>Ольга Шубина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507004" y="3200458"/>
            <a:ext cx="32112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ru-RU" sz="2000" dirty="0">
                <a:solidFill>
                  <a:srgbClr val="504C49"/>
                </a:solidFill>
                <a:ea typeface="Source Serif Pro" pitchFamily="34" charset="-122"/>
                <a:cs typeface="Source Serif Pro" pitchFamily="34" charset="-120"/>
              </a:rPr>
              <a:t>Главный специалист по </a:t>
            </a:r>
          </a:p>
          <a:p>
            <a:pPr marL="0" indent="0">
              <a:lnSpc>
                <a:spcPts val="2850"/>
              </a:lnSpc>
              <a:buNone/>
            </a:pPr>
            <a:r>
              <a:rPr lang="ru-RU" sz="2000" dirty="0">
                <a:solidFill>
                  <a:srgbClr val="504C49"/>
                </a:solidFill>
                <a:ea typeface="Source Serif Pro" pitchFamily="34" charset="-122"/>
                <a:cs typeface="Source Serif Pro" pitchFamily="34" charset="-120"/>
              </a:rPr>
              <a:t>маркетингу</a:t>
            </a:r>
            <a:r>
              <a:rPr lang="en-US" sz="1750" dirty="0">
                <a:solidFill>
                  <a:srgbClr val="504C49"/>
                </a:solidFill>
                <a:latin typeface="Source Serif Pro" pitchFamily="34" charset="0"/>
                <a:ea typeface="Source Serif Pro" pitchFamily="34" charset="-122"/>
                <a:cs typeface="Source Serif Pro" pitchFamily="34" charset="-120"/>
              </a:rPr>
              <a:t>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0171748" y="2728434"/>
            <a:ext cx="3664863" cy="1306949"/>
          </a:xfrm>
          <a:prstGeom prst="roundRect">
            <a:avLst>
              <a:gd name="adj" fmla="val 2603"/>
            </a:avLst>
          </a:prstGeom>
          <a:solidFill>
            <a:srgbClr val="F9F7F7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8" name="Text 5"/>
          <p:cNvSpPr/>
          <p:nvPr/>
        </p:nvSpPr>
        <p:spPr>
          <a:xfrm>
            <a:off x="10398561" y="276217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504C49"/>
                </a:solidFill>
                <a:ea typeface="Platypi Medium" pitchFamily="34" charset="-122"/>
                <a:cs typeface="Platypi Medium" pitchFamily="34" charset="-120"/>
              </a:rPr>
              <a:t>Телефон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398562" y="3200456"/>
            <a:ext cx="32112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ru-RU" sz="2000" dirty="0">
                <a:solidFill>
                  <a:srgbClr val="504C49"/>
                </a:solidFill>
                <a:ea typeface="Source Serif Pro" pitchFamily="34" charset="-122"/>
                <a:cs typeface="Source Serif Pro" pitchFamily="34" charset="-120"/>
              </a:rPr>
              <a:t>8-905-905-1353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6280190" y="4262199"/>
            <a:ext cx="7556421" cy="1306949"/>
          </a:xfrm>
          <a:prstGeom prst="roundRect">
            <a:avLst>
              <a:gd name="adj" fmla="val 2603"/>
            </a:avLst>
          </a:prstGeom>
          <a:solidFill>
            <a:srgbClr val="F9F7F7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1" name="Text 8"/>
          <p:cNvSpPr/>
          <p:nvPr/>
        </p:nvSpPr>
        <p:spPr>
          <a:xfrm>
            <a:off x="6507004" y="448901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Email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6507004" y="4979432"/>
            <a:ext cx="710279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1750" dirty="0" err="1">
                <a:solidFill>
                  <a:srgbClr val="504C49"/>
                </a:solidFill>
                <a:latin typeface="Source Serif Pro" pitchFamily="34" charset="0"/>
                <a:ea typeface="Source Serif Pro" pitchFamily="34" charset="-122"/>
                <a:cs typeface="Source Serif Pro" pitchFamily="34" charset="-120"/>
              </a:rPr>
              <a:t>info@parkchudes.info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6280190" y="5824299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000" dirty="0">
                <a:solidFill>
                  <a:srgbClr val="504C49"/>
                </a:solidFill>
                <a:ea typeface="Source Serif Pro" pitchFamily="34" charset="-122"/>
                <a:cs typeface="Source Serif Pro" pitchFamily="34" charset="-120"/>
              </a:rPr>
              <a:t>Свяжитесь с нами для получения дополнительной информации. </a:t>
            </a:r>
            <a:endParaRPr lang="en-US" sz="2000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84" t="2" r="8661" b="-1350"/>
          <a:stretch/>
        </p:blipFill>
        <p:spPr>
          <a:xfrm>
            <a:off x="0" y="0"/>
            <a:ext cx="5422900" cy="8385004"/>
          </a:xfrm>
          <a:prstGeom prst="rect">
            <a:avLst/>
          </a:prstGeo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2700" y="7588250"/>
            <a:ext cx="3187700" cy="62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32201</TotalTime>
  <Words>281</Words>
  <Application>Microsoft Office PowerPoint</Application>
  <PresentationFormat>Произвольный</PresentationFormat>
  <Paragraphs>67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Platypi Medium</vt:lpstr>
      <vt:lpstr>Montserrat Black</vt:lpstr>
      <vt:lpstr>Calibri</vt:lpstr>
      <vt:lpstr>Source Serif Pro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офис MEDIATIP</cp:lastModifiedBy>
  <cp:revision>143</cp:revision>
  <dcterms:created xsi:type="dcterms:W3CDTF">2025-03-05T07:25:53Z</dcterms:created>
  <dcterms:modified xsi:type="dcterms:W3CDTF">2026-05-25T10:37:48Z</dcterms:modified>
</cp:coreProperties>
</file>